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modernComment_13D_21614142.xml" ContentType="application/vnd.ms-powerpoint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57" r:id="rId5"/>
    <p:sldId id="389" r:id="rId6"/>
    <p:sldId id="317" r:id="rId7"/>
    <p:sldId id="392" r:id="rId8"/>
    <p:sldId id="394" r:id="rId9"/>
    <p:sldId id="395" r:id="rId10"/>
    <p:sldId id="396" r:id="rId11"/>
    <p:sldId id="397" r:id="rId12"/>
    <p:sldId id="399" r:id="rId13"/>
    <p:sldId id="398" r:id="rId14"/>
    <p:sldId id="321" r:id="rId15"/>
    <p:sldId id="39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ED586E-2A3B-4C91-F5E5-9B40A7D8180A}" name="Iannone, Kaitlyn (DBR)" initials="IK(" userId="S::Kaitlyn.Iannone@dbr.ri.gov::1fe05b99-6d18-4118-8b36-15ac726d184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25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none, Kaitlyn (DBR)" userId="1fe05b99-6d18-4118-8b36-15ac726d1849" providerId="ADAL" clId="{E29905DD-B84B-408F-9DF4-8EF21BDEC36C}"/>
    <pc:docChg chg="custSel modSld">
      <pc:chgData name="Iannone, Kaitlyn (DBR)" userId="1fe05b99-6d18-4118-8b36-15ac726d1849" providerId="ADAL" clId="{E29905DD-B84B-408F-9DF4-8EF21BDEC36C}" dt="2022-09-20T12:35:57.963" v="13" actId="20577"/>
      <pc:docMkLst>
        <pc:docMk/>
      </pc:docMkLst>
      <pc:sldChg chg="modSp mod">
        <pc:chgData name="Iannone, Kaitlyn (DBR)" userId="1fe05b99-6d18-4118-8b36-15ac726d1849" providerId="ADAL" clId="{E29905DD-B84B-408F-9DF4-8EF21BDEC36C}" dt="2022-09-20T12:35:43.200" v="5" actId="20577"/>
        <pc:sldMkLst>
          <pc:docMk/>
          <pc:sldMk cId="560021826" sldId="317"/>
        </pc:sldMkLst>
        <pc:spChg chg="mod">
          <ac:chgData name="Iannone, Kaitlyn (DBR)" userId="1fe05b99-6d18-4118-8b36-15ac726d1849" providerId="ADAL" clId="{E29905DD-B84B-408F-9DF4-8EF21BDEC36C}" dt="2022-09-20T12:35:43.200" v="5" actId="20577"/>
          <ac:spMkLst>
            <pc:docMk/>
            <pc:sldMk cId="560021826" sldId="317"/>
            <ac:spMk id="16" creationId="{4BDCF583-1D5D-4235-97C2-39272B80A0B1}"/>
          </ac:spMkLst>
        </pc:spChg>
      </pc:sldChg>
      <pc:sldChg chg="modSp mod">
        <pc:chgData name="Iannone, Kaitlyn (DBR)" userId="1fe05b99-6d18-4118-8b36-15ac726d1849" providerId="ADAL" clId="{E29905DD-B84B-408F-9DF4-8EF21BDEC36C}" dt="2022-09-20T12:35:36.161" v="4" actId="20577"/>
        <pc:sldMkLst>
          <pc:docMk/>
          <pc:sldMk cId="3521561301" sldId="321"/>
        </pc:sldMkLst>
        <pc:spChg chg="mod">
          <ac:chgData name="Iannone, Kaitlyn (DBR)" userId="1fe05b99-6d18-4118-8b36-15ac726d1849" providerId="ADAL" clId="{E29905DD-B84B-408F-9DF4-8EF21BDEC36C}" dt="2022-09-20T12:35:36.161" v="4" actId="20577"/>
          <ac:spMkLst>
            <pc:docMk/>
            <pc:sldMk cId="3521561301" sldId="321"/>
            <ac:spMk id="13" creationId="{C0287FEC-3826-4868-8D93-52429C6156F5}"/>
          </ac:spMkLst>
        </pc:spChg>
      </pc:sldChg>
      <pc:sldChg chg="modSp mod">
        <pc:chgData name="Iannone, Kaitlyn (DBR)" userId="1fe05b99-6d18-4118-8b36-15ac726d1849" providerId="ADAL" clId="{E29905DD-B84B-408F-9DF4-8EF21BDEC36C}" dt="2022-09-19T19:31:28.796" v="0" actId="313"/>
        <pc:sldMkLst>
          <pc:docMk/>
          <pc:sldMk cId="2541150447" sldId="394"/>
        </pc:sldMkLst>
        <pc:spChg chg="mod">
          <ac:chgData name="Iannone, Kaitlyn (DBR)" userId="1fe05b99-6d18-4118-8b36-15ac726d1849" providerId="ADAL" clId="{E29905DD-B84B-408F-9DF4-8EF21BDEC36C}" dt="2022-09-19T19:31:28.796" v="0" actId="313"/>
          <ac:spMkLst>
            <pc:docMk/>
            <pc:sldMk cId="2541150447" sldId="394"/>
            <ac:spMk id="2" creationId="{3734F49A-08A9-4CD2-AB6C-B7DACD7453D9}"/>
          </ac:spMkLst>
        </pc:spChg>
      </pc:sldChg>
      <pc:sldChg chg="modSp mod">
        <pc:chgData name="Iannone, Kaitlyn (DBR)" userId="1fe05b99-6d18-4118-8b36-15ac726d1849" providerId="ADAL" clId="{E29905DD-B84B-408F-9DF4-8EF21BDEC36C}" dt="2022-09-20T12:35:57.963" v="13" actId="20577"/>
        <pc:sldMkLst>
          <pc:docMk/>
          <pc:sldMk cId="530524588" sldId="395"/>
        </pc:sldMkLst>
        <pc:spChg chg="mod">
          <ac:chgData name="Iannone, Kaitlyn (DBR)" userId="1fe05b99-6d18-4118-8b36-15ac726d1849" providerId="ADAL" clId="{E29905DD-B84B-408F-9DF4-8EF21BDEC36C}" dt="2022-09-20T12:35:57.963" v="13" actId="20577"/>
          <ac:spMkLst>
            <pc:docMk/>
            <pc:sldMk cId="530524588" sldId="395"/>
            <ac:spMk id="3" creationId="{4F43EBDA-C950-44DE-AE9F-57064D571D45}"/>
          </ac:spMkLst>
        </pc:spChg>
      </pc:sldChg>
    </pc:docChg>
  </pc:docChgLst>
</pc:chgInfo>
</file>

<file path=ppt/comments/modernComment_13D_21614142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2A0A751-5908-4E72-9D5A-918491879ECD}" authorId="{9CED586E-2A3B-4C91-F5E5-9B40A7D8180A}" created="2022-09-19T18:24:09.202">
    <pc:sldMkLst xmlns:pc="http://schemas.microsoft.com/office/powerpoint/2013/main/command">
      <pc:docMk/>
      <pc:sldMk cId="560021826" sldId="317"/>
    </pc:sldMkLst>
    <p188:txBody>
      <a:bodyPr/>
      <a:lstStyle/>
      <a:p>
        <a:r>
          <a:rPr lang="en-US"/>
          <a:t>Residential Board and Care includes congregate housing in apartments.
Day-care centers could include Preschools licensed by DHS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F2C1D-F243-42AB-ADF2-E7CB4E04900E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CDBB5-5B4A-4483-935D-A7393518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E34E-5667-4A32-A6BA-10C7A552BC63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CE34D-CFF1-4FFE-815B-D050E7ED2D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CE34D-CFF1-4FFE-815B-D050E7ED2D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23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CE34D-CFF1-4FFE-815B-D050E7ED2D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55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Residential Board and Care includes congregate housing in apartments.</a:t>
            </a:r>
          </a:p>
          <a:p>
            <a:endParaRPr lang="en-US" dirty="0"/>
          </a:p>
          <a:p>
            <a:r>
              <a:rPr lang="en-US" dirty="0"/>
              <a:t>Preschools can also be licensed by DHS and we would inspect them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LPG includes bulk storage, re-sale cages, filling places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83A999-5E0E-42CA-8400-604AE921FF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48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CE34D-CFF1-4FFE-815B-D050E7ED2D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26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CE34D-CFF1-4FFE-815B-D050E7ED2D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03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CE34D-CFF1-4FFE-815B-D050E7ED2D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22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CE34D-CFF1-4FFE-815B-D050E7ED2D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1464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CCE34D-CFF1-4FFE-815B-D050E7ED2D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6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Autofit/>
          </a:bodyPr>
          <a:lstStyle/>
          <a:p>
            <a:r>
              <a:rPr lang="en-US" sz="4800" dirty="0"/>
              <a:t>3DFloat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23" name="Content Placeholder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 dirty="0"/>
              <a:t>Click to EDIT</a:t>
            </a:r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anchor="b" anchorCtr="0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anchor="t" anchorCtr="0">
            <a:noAutofit/>
          </a:bodyPr>
          <a:lstStyle>
            <a:lvl1pPr>
              <a:buNone/>
              <a:defRPr/>
            </a:lvl1pPr>
          </a:lstStyle>
          <a:p>
            <a:pPr>
              <a:lnSpc>
                <a:spcPct val="120000"/>
              </a:lnSpc>
            </a:pPr>
            <a:r>
              <a:rPr lang="en-US" sz="1600" dirty="0"/>
              <a:t>Click to add text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8" name="Picture Placeholder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Picture Placeholder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anchor="b" anchorCtr="0">
            <a:no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>
            <a:noAutofit/>
          </a:bodyPr>
          <a:lstStyle>
            <a:lvl1pPr>
              <a:buNone/>
              <a:defRPr sz="2400"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ection brea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r>
              <a:rPr lang="en-US">
                <a:solidFill>
                  <a:schemeClr val="tx1">
                    <a:alpha val="6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anchor="b" anchorCtr="0">
            <a:no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" name="Oval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Title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>
            <a:noAutofit/>
          </a:bodyPr>
          <a:lstStyle/>
          <a:p>
            <a:r>
              <a:rPr lang="en-US" dirty="0"/>
              <a:t>Team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6" name="Picture Placeholder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7" name="Picture Placeholder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58" name="Picture Placeholder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Picture Placeholder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>
            <a:noAutofit/>
          </a:bodyPr>
          <a:lstStyle/>
          <a:p>
            <a:r>
              <a:rPr lang="en-US"/>
              <a:t>Click icon to add picture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5" name="Text Placeholder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4" name="Text Placeholder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7" name="Text Placeholder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6" name="Text Placeholder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69" name="Text Placeholder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>
            <a:noAutofit/>
          </a:bodyPr>
          <a:lstStyle>
            <a:lvl1pPr>
              <a:buNone/>
              <a:defRPr sz="20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68" name="Text Placeholder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>
            <a:no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n-US" sz="48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r>
              <a:rPr lang="en-US"/>
              <a:t>Tuesday, February 2, 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5" Type="http://schemas.openxmlformats.org/officeDocument/2006/relationships/hyperlink" Target="mailto:Christopher.Mahoney@dbr.RI.Gov" TargetMode="External"/><Relationship Id="rId4" Type="http://schemas.openxmlformats.org/officeDocument/2006/relationships/hyperlink" Target="mailto:David.Pastore@dbr.ri.go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3D_2161414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9414" y="1051551"/>
            <a:ext cx="3565524" cy="2384898"/>
          </a:xfrm>
        </p:spPr>
        <p:txBody>
          <a:bodyPr anchor="b" anchorCtr="0">
            <a:normAutofit/>
          </a:bodyPr>
          <a:lstStyle/>
          <a:p>
            <a:r>
              <a:rPr lang="en-US" dirty="0"/>
              <a:t>Inspections</a:t>
            </a:r>
          </a:p>
        </p:txBody>
      </p:sp>
      <p:pic>
        <p:nvPicPr>
          <p:cNvPr id="14" name="Picture Placeholder 13" descr="Data Points Digital background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>
            <a:normAutofit/>
          </a:bodyPr>
          <a:lstStyle/>
          <a:p>
            <a:r>
              <a:rPr lang="en-US" dirty="0"/>
              <a:t>Office of the State Fire Marshal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4F49A-08A9-4CD2-AB6C-B7DACD74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Inspections Suggested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3EBDA-C950-44DE-AE9F-57064D571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651247"/>
            <a:ext cx="11090274" cy="500985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(Add) 26.1.1.1.5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All “Bed and Breakfast Homes” with a capacity of between four (4) and six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(6) guests </a:t>
            </a:r>
            <a:r>
              <a:rPr lang="en-US" sz="2400" dirty="0">
                <a:solidFill>
                  <a:schemeClr val="tx1"/>
                </a:solidFill>
              </a:rPr>
              <a:t>shall meet the following requirements for this occupancy: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6. It is recommended that the facility be annually inspected by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the local fire authority. Any existing curtains, bedding, rugs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or similar flammable materials, shall only be replaced, in the future, by fire retardant materials, manufactured and/or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treated to the satisfaction of the local fire authority.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21637-8CA8-4481-B69D-C3BC12A4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266BB-F2C2-46C1-ABCA-12ABF608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F82A9-384F-48A5-8198-133238BB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581E8936-2270-47FE-94A4-398CB123E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16" name="Picture Placeholder 15" descr="Data Points Digital background">
            <a:extLst>
              <a:ext uri="{FF2B5EF4-FFF2-40B4-BE49-F238E27FC236}">
                <a16:creationId xmlns:a16="http://schemas.microsoft.com/office/drawing/2014/main" id="{361E9ADB-7377-4CF1-9AE4-AEFBDEBEEEE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3776472"/>
          </a:xfr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0287FEC-3826-4868-8D93-52429C6156F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3776472"/>
            <a:ext cx="6221412" cy="2295716"/>
          </a:xfrm>
        </p:spPr>
        <p:txBody>
          <a:bodyPr>
            <a:normAutofit/>
          </a:bodyPr>
          <a:lstStyle/>
          <a:p>
            <a:r>
              <a:rPr lang="en-US" dirty="0"/>
              <a:t>Fire Inspector IV- David Pastore</a:t>
            </a:r>
          </a:p>
          <a:p>
            <a:r>
              <a:rPr lang="en-US" dirty="0">
                <a:hlinkClick r:id="rId4"/>
              </a:rPr>
              <a:t>David.Pastore@dbr.ri.gov</a:t>
            </a:r>
            <a:r>
              <a:rPr lang="en-US" dirty="0"/>
              <a:t> 401-889-5555</a:t>
            </a:r>
          </a:p>
          <a:p>
            <a:r>
              <a:rPr lang="en-US" dirty="0"/>
              <a:t>Fire Inspector IV Plan Review- Chris Mahoney</a:t>
            </a:r>
          </a:p>
          <a:p>
            <a:r>
              <a:rPr lang="en-US" dirty="0" err="1">
                <a:hlinkClick r:id="rId5"/>
              </a:rPr>
              <a:t>Christopher.Mahoney@dbr.ri.Gov</a:t>
            </a:r>
            <a:r>
              <a:rPr lang="en-US" dirty="0"/>
              <a:t> 401-889-5555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61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23" name="Subtitle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7" name="Picture Placeholder 26" descr="Data Points Digital background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Picture Placeholder 32" descr="Data Points Digital background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3E305-6365-4345-8BD1-4A31C61D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A3FF-ED32-4C4A-A21F-848A3BF6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5524" cy="199785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677306"/>
            <a:ext cx="3565525" cy="3415519"/>
          </a:xfrm>
        </p:spPr>
        <p:txBody>
          <a:bodyPr/>
          <a:lstStyle/>
          <a:p>
            <a:r>
              <a:rPr lang="en-US" dirty="0"/>
              <a:t>What are the SFMO responsibilities</a:t>
            </a:r>
          </a:p>
          <a:p>
            <a:r>
              <a:rPr lang="en-US" dirty="0"/>
              <a:t>What are the local AHJ’s responsibilities</a:t>
            </a:r>
          </a:p>
          <a:p>
            <a:r>
              <a:rPr lang="en-US" dirty="0"/>
              <a:t>Annually required inspections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Placeholder 7" descr="Digital Data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08928" y="1596771"/>
            <a:ext cx="3448558" cy="3448558"/>
          </a:xfrm>
        </p:spPr>
      </p:pic>
      <p:pic>
        <p:nvPicPr>
          <p:cNvPr id="10" name="Picture Placeholder 9" descr="Data Point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Picture Placeholder 11" descr="Data Background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915FE2C5-E66A-4405-B19E-2C5C546C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01DF4D0-78BC-4C8C-9570-26F0B225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0D835-B454-4270-BB35-86A18730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F653B-90B5-4F47-A33F-93DCB2EF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0138" y="549275"/>
            <a:ext cx="11091862" cy="1331913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SFMO Responsibilities </a:t>
            </a: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112963"/>
            <a:ext cx="11090275" cy="3979862"/>
          </a:xfrm>
        </p:spPr>
        <p:txBody>
          <a:bodyPr vert="horz" wrap="square" lIns="0" tIns="0" rIns="0" bIns="0" rtlCol="0"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FFFF00">
                    <a:alpha val="60000"/>
                  </a:srgbClr>
                </a:solidFill>
              </a:rPr>
              <a:t>To conduct inspections at most “state licensed” facilities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Residential Board &amp; Care- BHDDH, DCYF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Daycare Centers-DHS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Nursing Homes-DOH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Assisted Living Facilities-DOH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Hospitals-DOH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Ambulatory Health Care Centers-DOH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State Colleges-URI, RIC, CCRI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dirty="0">
              <a:solidFill>
                <a:schemeClr val="accent3">
                  <a:lumMod val="20000"/>
                  <a:lumOff val="80000"/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10D835-B454-4270-BB35-86A18730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7F653B-90B5-4F47-A33F-93DCB2EF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Placeholder 7" descr="Data Points Digital background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00138" y="549275"/>
            <a:ext cx="11091862" cy="1331913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SFMO Responsibilities </a:t>
            </a:r>
          </a:p>
        </p:txBody>
      </p:sp>
      <p:sp>
        <p:nvSpPr>
          <p:cNvPr id="16" name="Subtitle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112963"/>
            <a:ext cx="11090275" cy="3979862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State Operated Correction/Detention Facilities-Prisons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State Operated Business Buildings- State House, DOA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State Owned Garages-DEM, DOT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State Owned Places of Assembly- </a:t>
            </a:r>
            <a:r>
              <a:rPr lang="en-US" sz="2800" dirty="0" err="1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Amica</a:t>
            </a:r>
            <a:r>
              <a:rPr lang="en-US" sz="28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 Center, Ryan Center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chemeClr val="accent3">
                    <a:lumMod val="20000"/>
                    <a:lumOff val="80000"/>
                    <a:alpha val="60000"/>
                  </a:schemeClr>
                </a:solidFill>
              </a:rPr>
              <a:t>LPG Storage Facilities Licensed through this Office- Storage Containers, Re-Sale Cages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800" dirty="0">
              <a:solidFill>
                <a:schemeClr val="accent3">
                  <a:lumMod val="20000"/>
                  <a:lumOff val="80000"/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2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4F49A-08A9-4CD2-AB6C-B7DACD74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AHJ’s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3EBDA-C950-44DE-AE9F-57064D57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Elementary Schools</a:t>
            </a:r>
          </a:p>
          <a:p>
            <a:pPr marL="0" indent="0">
              <a:buNone/>
            </a:pPr>
            <a:r>
              <a:rPr lang="en-US" dirty="0"/>
              <a:t>Secondary Schools/ High Schools </a:t>
            </a:r>
          </a:p>
          <a:p>
            <a:pPr marL="0" indent="0">
              <a:buNone/>
            </a:pPr>
            <a:r>
              <a:rPr lang="en-US" dirty="0"/>
              <a:t>Private Colleges-Brown University, Bryant, RISD</a:t>
            </a:r>
          </a:p>
          <a:p>
            <a:pPr marL="0" indent="0">
              <a:buNone/>
            </a:pPr>
            <a:r>
              <a:rPr lang="en-US" dirty="0"/>
              <a:t>Retail Service/Fueling Stations</a:t>
            </a:r>
          </a:p>
          <a:p>
            <a:pPr marL="0" indent="0">
              <a:buNone/>
            </a:pPr>
            <a:r>
              <a:rPr lang="en-US" dirty="0"/>
              <a:t>Autobody Facilities-Spray Booths</a:t>
            </a:r>
          </a:p>
          <a:p>
            <a:pPr marL="0" indent="0">
              <a:buNone/>
            </a:pPr>
            <a:r>
              <a:rPr lang="en-US" dirty="0"/>
              <a:t>Industrial Occupancies</a:t>
            </a:r>
          </a:p>
          <a:p>
            <a:pPr marL="0" indent="0">
              <a:buNone/>
            </a:pPr>
            <a:r>
              <a:rPr lang="en-US" dirty="0"/>
              <a:t>Private Business-Medical Offices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21637-8CA8-4481-B69D-C3BC12A4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266BB-F2C2-46C1-ABCA-12ABF608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F82A9-384F-48A5-8198-133238BB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5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4F49A-08A9-4CD2-AB6C-B7DACD74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AHJ’s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3EBDA-C950-44DE-AE9F-57064D57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Private Mercantile</a:t>
            </a:r>
          </a:p>
          <a:p>
            <a:pPr marL="0" indent="0">
              <a:buNone/>
            </a:pPr>
            <a:r>
              <a:rPr lang="en-US" dirty="0"/>
              <a:t>Private Storage Facilities</a:t>
            </a:r>
          </a:p>
          <a:p>
            <a:pPr marL="0" indent="0">
              <a:buNone/>
            </a:pPr>
            <a:r>
              <a:rPr lang="en-US"/>
              <a:t>Marijuana Growing/Sales </a:t>
            </a:r>
            <a:r>
              <a:rPr lang="en-US" dirty="0"/>
              <a:t>Facilities</a:t>
            </a:r>
          </a:p>
          <a:p>
            <a:pPr marL="0" indent="0">
              <a:buNone/>
            </a:pPr>
            <a:r>
              <a:rPr lang="en-US" dirty="0"/>
              <a:t>Lodging &amp; Rooming</a:t>
            </a:r>
          </a:p>
          <a:p>
            <a:pPr marL="0" indent="0">
              <a:buNone/>
            </a:pPr>
            <a:r>
              <a:rPr lang="en-US" dirty="0"/>
              <a:t>Apartment Buildings</a:t>
            </a:r>
          </a:p>
          <a:p>
            <a:pPr marL="0" indent="0">
              <a:buNone/>
            </a:pPr>
            <a:r>
              <a:rPr lang="en-US" dirty="0"/>
              <a:t>Hotels and Motels</a:t>
            </a:r>
          </a:p>
          <a:p>
            <a:pPr marL="0" indent="0">
              <a:buNone/>
            </a:pPr>
            <a:r>
              <a:rPr lang="en-US" dirty="0"/>
              <a:t>Theaters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21637-8CA8-4481-B69D-C3BC12A4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266BB-F2C2-46C1-ABCA-12ABF608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F82A9-384F-48A5-8198-133238BB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4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4F49A-08A9-4CD2-AB6C-B7DACD74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AHJ’s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3EBDA-C950-44DE-AE9F-57064D57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Assembly Occupancies</a:t>
            </a:r>
          </a:p>
          <a:p>
            <a:pPr marL="0" indent="0">
              <a:buNone/>
            </a:pPr>
            <a:r>
              <a:rPr lang="en-US" dirty="0"/>
              <a:t>Bed &amp; Breakfast Occupancies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21637-8CA8-4481-B69D-C3BC12A4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266BB-F2C2-46C1-ABCA-12ABF608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F82A9-384F-48A5-8198-133238BB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0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4F49A-08A9-4CD2-AB6C-B7DACD74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3EBDA-C950-44DE-AE9F-57064D571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Educational Facilities </a:t>
            </a:r>
            <a:r>
              <a:rPr lang="en-US" sz="2400" dirty="0">
                <a:solidFill>
                  <a:schemeClr val="tx1"/>
                </a:solidFill>
              </a:rPr>
              <a:t>RILSC (Add) 14.7.3.4 / (Add) 15.7.3.4 Annual Inspections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All educational occupancies shall be inspected annually by the AHJ.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Places of Assembly NIGHTCLUBS- </a:t>
            </a:r>
            <a:r>
              <a:rPr lang="en-US" sz="2400" dirty="0">
                <a:solidFill>
                  <a:schemeClr val="tx1"/>
                </a:solidFill>
              </a:rPr>
              <a:t>RILSC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>
                <a:solidFill>
                  <a:schemeClr val="tx1"/>
                </a:solidFill>
              </a:rPr>
              <a:t>(Add) 12.4.12 Nightclubs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(Add) 12.4.12.1/ (Add) 13.4.12.1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All nightclubs, as defined in § 3.4.13, shall comply with the requirements of §§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12.4.11.2 through 12.4.11.4 and shall be inspected annually by the AHJ.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21637-8CA8-4481-B69D-C3BC12A4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266BB-F2C2-46C1-ABCA-12ABF608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F82A9-384F-48A5-8198-133238BB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43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4F49A-08A9-4CD2-AB6C-B7DACD745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Inspections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3EBDA-C950-44DE-AE9F-57064D571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439401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(Add) 26.1.1.1.6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All “Bed and Breakfast Homes” with a capacity of between seven (7) and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sixteen (16) guests </a:t>
            </a:r>
            <a:r>
              <a:rPr lang="en-US" dirty="0">
                <a:solidFill>
                  <a:schemeClr val="tx1"/>
                </a:solidFill>
              </a:rPr>
              <a:t>shall meet the following requirements for this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occupancy:8. The facility shall be annually inspected by the local fire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authority. Any existing curtains, bedding, rugs or similar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flammable materials, shall only be replaced, in the future, by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fire retardant materials, manufactured and/or treated to the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satisfaction of the local fire authority.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21637-8CA8-4481-B69D-C3BC12A4D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Tuesday, February 2, 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266BB-F2C2-46C1-ABCA-12ABF608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F82A9-384F-48A5-8198-133238BB0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010417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{32E38AEF-5C25-4E50-A6E7-544DC9A74D93}tf33713516_win32</Template>
  <TotalTime>55</TotalTime>
  <Words>611</Words>
  <Application>Microsoft Office PowerPoint</Application>
  <PresentationFormat>Widescreen</PresentationFormat>
  <Paragraphs>119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Walbaum Display</vt:lpstr>
      <vt:lpstr>3DFloatVTI</vt:lpstr>
      <vt:lpstr>Inspections</vt:lpstr>
      <vt:lpstr>Agenda</vt:lpstr>
      <vt:lpstr>SFMO Responsibilities </vt:lpstr>
      <vt:lpstr>SFMO Responsibilities </vt:lpstr>
      <vt:lpstr>Local AHJ’s Responsibilities</vt:lpstr>
      <vt:lpstr>Local AHJ’s Responsibilities</vt:lpstr>
      <vt:lpstr>Local AHJ’s Responsibilities</vt:lpstr>
      <vt:lpstr>Annual Inspections</vt:lpstr>
      <vt:lpstr>Annual Inspections</vt:lpstr>
      <vt:lpstr>Annual Inspections Suggested</vt:lpstr>
      <vt:lpstr>Questions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Inspections</dc:title>
  <dc:creator>Iannone, Kaitlyn (DBR)</dc:creator>
  <cp:lastModifiedBy>Iannone, Kaitlyn (DBR)</cp:lastModifiedBy>
  <cp:revision>1</cp:revision>
  <dcterms:created xsi:type="dcterms:W3CDTF">2022-09-19T18:09:09Z</dcterms:created>
  <dcterms:modified xsi:type="dcterms:W3CDTF">2022-09-20T12:36:02Z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